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1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0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560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07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577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85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7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5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9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3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0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5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D97F-339C-4169-A152-03D80CCEABF0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3E7779-3CFE-4937-B87C-1FDB92AF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1662" y="754145"/>
            <a:ext cx="8161640" cy="1910951"/>
          </a:xfrm>
        </p:spPr>
        <p:txBody>
          <a:bodyPr/>
          <a:lstStyle/>
          <a:p>
            <a:r>
              <a:rPr lang="en-US" sz="4000" dirty="0"/>
              <a:t>Using Machine Learning for Lie </a:t>
            </a:r>
            <a:r>
              <a:rPr lang="en-US" sz="4000" dirty="0" smtClean="0"/>
              <a:t>Detection: Classification </a:t>
            </a:r>
            <a:r>
              <a:rPr lang="en-US" sz="4000" dirty="0"/>
              <a:t>of Human Visual Morphology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5568" y="3427214"/>
            <a:ext cx="4607734" cy="2366824"/>
          </a:xfrm>
        </p:spPr>
        <p:txBody>
          <a:bodyPr>
            <a:normAutofit/>
          </a:bodyPr>
          <a:lstStyle/>
          <a:p>
            <a:r>
              <a:rPr lang="en-US" b="1" dirty="0" smtClean="0"/>
              <a:t>Team Members:</a:t>
            </a:r>
            <a:endParaRPr lang="en-US" b="1" dirty="0"/>
          </a:p>
          <a:p>
            <a:r>
              <a:rPr lang="en-US" b="1" dirty="0" err="1"/>
              <a:t>Monjur</a:t>
            </a:r>
            <a:r>
              <a:rPr lang="en-US" b="1" dirty="0"/>
              <a:t> </a:t>
            </a:r>
            <a:r>
              <a:rPr lang="en-US" b="1" dirty="0" err="1"/>
              <a:t>Rakib</a:t>
            </a:r>
            <a:r>
              <a:rPr lang="en-US" b="1" dirty="0"/>
              <a:t> </a:t>
            </a:r>
            <a:r>
              <a:rPr lang="en-US" b="1" dirty="0" err="1"/>
              <a:t>Bhuiyan</a:t>
            </a:r>
            <a:r>
              <a:rPr lang="en-US" b="1" dirty="0"/>
              <a:t> </a:t>
            </a:r>
            <a:r>
              <a:rPr lang="en-US" b="1" dirty="0" smtClean="0"/>
              <a:t>– 17241022</a:t>
            </a:r>
          </a:p>
          <a:p>
            <a:r>
              <a:rPr lang="en-US" b="1" dirty="0" err="1"/>
              <a:t>Anik</a:t>
            </a:r>
            <a:r>
              <a:rPr lang="en-US" b="1" dirty="0"/>
              <a:t> Zaman – </a:t>
            </a:r>
            <a:r>
              <a:rPr lang="en-US" b="1" dirty="0" smtClean="0"/>
              <a:t>17241023</a:t>
            </a:r>
            <a:endParaRPr lang="en-US" b="1" dirty="0"/>
          </a:p>
          <a:p>
            <a:r>
              <a:rPr lang="en-US" b="1" dirty="0" smtClean="0"/>
              <a:t>Samin </a:t>
            </a:r>
            <a:r>
              <a:rPr lang="en-US" b="1" dirty="0"/>
              <a:t>Azhan – </a:t>
            </a:r>
            <a:r>
              <a:rPr lang="en-US" b="1" dirty="0" smtClean="0"/>
              <a:t>14101005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8823" y="2878765"/>
            <a:ext cx="4538657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Supervisor: Dr. </a:t>
            </a:r>
            <a:r>
              <a:rPr lang="en-US" b="1" dirty="0" err="1" smtClean="0"/>
              <a:t>Mahbub</a:t>
            </a:r>
            <a:r>
              <a:rPr lang="en-US" b="1" dirty="0" smtClean="0"/>
              <a:t> </a:t>
            </a:r>
            <a:r>
              <a:rPr lang="en-US" b="1" dirty="0" err="1" smtClean="0"/>
              <a:t>Alam</a:t>
            </a:r>
            <a:r>
              <a:rPr lang="en-US" b="1" dirty="0" smtClean="0"/>
              <a:t> </a:t>
            </a:r>
            <a:r>
              <a:rPr lang="en-US" b="1" dirty="0" err="1" smtClean="0"/>
              <a:t>Majumdar</a:t>
            </a:r>
            <a:r>
              <a:rPr lang="en-US" dirty="0" smtClean="0"/>
              <a:t> </a:t>
            </a:r>
          </a:p>
          <a:p>
            <a:pPr algn="l"/>
            <a:r>
              <a:rPr lang="en-US" b="1" dirty="0" smtClean="0"/>
              <a:t>Co-Supervisor: Mr. </a:t>
            </a:r>
            <a:r>
              <a:rPr lang="en-US" b="1" dirty="0" err="1" smtClean="0"/>
              <a:t>Moin</a:t>
            </a:r>
            <a:r>
              <a:rPr lang="en-US" b="1" dirty="0" smtClean="0"/>
              <a:t> </a:t>
            </a:r>
            <a:r>
              <a:rPr lang="en-US" b="1" dirty="0" err="1" smtClean="0"/>
              <a:t>Mostakim</a:t>
            </a: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8479" y="465056"/>
            <a:ext cx="724903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Interviewing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3258" y="5453407"/>
            <a:ext cx="276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Truth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Lie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16" y="1072038"/>
            <a:ext cx="5121899" cy="384142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60" y="1072038"/>
            <a:ext cx="2881067" cy="38414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2998" y="5670098"/>
            <a:ext cx="485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containing Ten Controlled </a:t>
            </a:r>
            <a:r>
              <a:rPr lang="en-US" dirty="0" smtClean="0"/>
              <a:t>Yes/No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1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2305" y="609868"/>
            <a:ext cx="6999227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Storing Data For Azure Machine Learning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" y="1263192"/>
            <a:ext cx="9103291" cy="3714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72305" y="5593924"/>
            <a:ext cx="935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136 features (</a:t>
            </a:r>
            <a:r>
              <a:rPr lang="en-US" dirty="0"/>
              <a:t>1_x, 1_y, 2_x, 2_y… 68_x, </a:t>
            </a:r>
            <a:r>
              <a:rPr lang="en-US" dirty="0" smtClean="0"/>
              <a:t>68_y) and 1 label (</a:t>
            </a:r>
            <a:r>
              <a:rPr lang="en-US" dirty="0" err="1"/>
              <a:t>is_Truth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38 Volunteers, 5094 rows each containing 137 column</a:t>
            </a:r>
          </a:p>
        </p:txBody>
      </p:sp>
    </p:spTree>
    <p:extLst>
      <p:ext uri="{BB962C8B-B14F-4D97-AF65-F5344CB8AC3E}">
        <p14:creationId xmlns:p14="http://schemas.microsoft.com/office/powerpoint/2010/main" val="39425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61" y="540470"/>
            <a:ext cx="932764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Creating Training Model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1" y="1088794"/>
            <a:ext cx="8836174" cy="5618377"/>
          </a:xfrm>
        </p:spPr>
      </p:pic>
    </p:spTree>
    <p:extLst>
      <p:ext uri="{BB962C8B-B14F-4D97-AF65-F5344CB8AC3E}">
        <p14:creationId xmlns:p14="http://schemas.microsoft.com/office/powerpoint/2010/main" val="27767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1603" y="744995"/>
            <a:ext cx="932764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Model’s Predictions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03" y="1613832"/>
            <a:ext cx="9954815" cy="4654991"/>
          </a:xfrm>
        </p:spPr>
      </p:pic>
    </p:spTree>
    <p:extLst>
      <p:ext uri="{BB962C8B-B14F-4D97-AF65-F5344CB8AC3E}">
        <p14:creationId xmlns:p14="http://schemas.microsoft.com/office/powerpoint/2010/main" val="9454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5247413" cy="672445"/>
          </a:xfrm>
        </p:spPr>
        <p:txBody>
          <a:bodyPr>
            <a:noAutofit/>
          </a:bodyPr>
          <a:lstStyle/>
          <a:p>
            <a:r>
              <a:rPr lang="en-US" dirty="0"/>
              <a:t>RESULT AND ACCURACY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90" y="1282045"/>
            <a:ext cx="4874395" cy="5044337"/>
          </a:xfrm>
        </p:spPr>
      </p:pic>
      <p:sp>
        <p:nvSpPr>
          <p:cNvPr id="6" name="TextBox 5"/>
          <p:cNvSpPr txBox="1"/>
          <p:nvPr/>
        </p:nvSpPr>
        <p:spPr>
          <a:xfrm>
            <a:off x="947394" y="1696825"/>
            <a:ext cx="3940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Linear Regression Accuracy 61.8% (In </a:t>
            </a:r>
            <a:r>
              <a:rPr lang="en-US" dirty="0"/>
              <a:t>1019 iterations, it got 630 right and 389 wrong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Two-Class SVM accuracy 76.2%  (In </a:t>
            </a:r>
            <a:r>
              <a:rPr lang="en-US" dirty="0"/>
              <a:t>1019 iterations, it got </a:t>
            </a:r>
            <a:r>
              <a:rPr lang="en-US" dirty="0" smtClean="0"/>
              <a:t>776 </a:t>
            </a:r>
            <a:r>
              <a:rPr lang="en-US" dirty="0"/>
              <a:t>right and </a:t>
            </a:r>
            <a:r>
              <a:rPr lang="en-US" dirty="0" smtClean="0"/>
              <a:t>243 </a:t>
            </a:r>
            <a:r>
              <a:rPr lang="en-US" dirty="0"/>
              <a:t>wrong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Two-Class SVM performed better because of our large number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8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5247413" cy="672445"/>
          </a:xfrm>
        </p:spPr>
        <p:txBody>
          <a:bodyPr>
            <a:noAutofit/>
          </a:bodyPr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0833" y="1583703"/>
            <a:ext cx="8540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detecting micro-expressions and using machine learning, we reached our best accuracy of 76.2%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Still some challenges to face: face covered up with large amount of makeup or wearing sunglasses, looking away from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Lie Detection should not be concealed in Visual Morphology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research is a huge leap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proposed model combined with raw EEG data, thermal readings and speech measures can produce the ultimate Lie Detector.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5247413" cy="672445"/>
          </a:xfrm>
        </p:spPr>
        <p:txBody>
          <a:bodyPr>
            <a:noAutofit/>
          </a:bodyPr>
          <a:lstStyle/>
          <a:p>
            <a:r>
              <a:rPr lang="en-US" dirty="0"/>
              <a:t>FUTURE PLANS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2552" y="1993769"/>
            <a:ext cx="85406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one step ahead to overcome the challenges and get an even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multiple cameras with high resolutions for multi-angle micro-expression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smtClean="0"/>
              <a:t>much larger dataset, involving thousands of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Given the right technologies, we want to work with EEG, thermal readings and speech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802" y="2575089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Thank you for your attention!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323586" cy="672445"/>
          </a:xfrm>
        </p:spPr>
        <p:txBody>
          <a:bodyPr>
            <a:noAutofit/>
          </a:bodyPr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67" y="1915212"/>
            <a:ext cx="5215642" cy="3401505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40818" y="1124932"/>
            <a:ext cx="8596668" cy="672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EEG &amp; Machine Learning For Lie Detection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72" y="1915212"/>
            <a:ext cx="1212737" cy="9005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335" y="2026764"/>
            <a:ext cx="44885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By </a:t>
            </a:r>
            <a:r>
              <a:rPr lang="en-US" sz="2000" dirty="0"/>
              <a:t>Jennifer </a:t>
            </a:r>
            <a:r>
              <a:rPr lang="en-US" sz="2000" dirty="0" err="1" smtClean="0"/>
              <a:t>Marsman</a:t>
            </a:r>
            <a:r>
              <a:rPr lang="en-US" sz="2000" dirty="0" smtClean="0"/>
              <a:t> and her husband </a:t>
            </a:r>
            <a:r>
              <a:rPr lang="en-US" sz="2000" dirty="0"/>
              <a:t>Chris </a:t>
            </a:r>
            <a:r>
              <a:rPr lang="en-US" sz="2000" dirty="0" smtClean="0"/>
              <a:t>Caldwell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Used </a:t>
            </a:r>
            <a:r>
              <a:rPr lang="en-US" sz="2000" dirty="0"/>
              <a:t>Emotive </a:t>
            </a:r>
            <a:r>
              <a:rPr lang="en-US" sz="2000" dirty="0" err="1"/>
              <a:t>Epoc</a:t>
            </a:r>
            <a:r>
              <a:rPr lang="en-US" sz="2000" dirty="0" smtClean="0"/>
              <a:t>+ to obtain raw EEG (Electroencephalography)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Used the </a:t>
            </a:r>
            <a:r>
              <a:rPr lang="en-US" sz="2000" dirty="0"/>
              <a:t>Two-Class Decision Jungle </a:t>
            </a:r>
            <a:r>
              <a:rPr lang="en-US" sz="2000" dirty="0" smtClean="0"/>
              <a:t>Algorithm with the help of Azure Machine Learning Studios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Achieved an accuracy of 71.2%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25765" y="5396845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 smtClean="0"/>
              <a:t>msdn.com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9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621" y="1124932"/>
            <a:ext cx="7621393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Face Reading Technology For Lie Detection By University Of Bradford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334" y="2568806"/>
            <a:ext cx="4488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Hassan </a:t>
            </a:r>
            <a:r>
              <a:rPr lang="en-US" sz="2000" dirty="0" err="1"/>
              <a:t>Ugail</a:t>
            </a:r>
            <a:r>
              <a:rPr lang="en-US" sz="2000" dirty="0"/>
              <a:t>, </a:t>
            </a:r>
            <a:r>
              <a:rPr lang="en-US" sz="2000" dirty="0" err="1"/>
              <a:t>Moi</a:t>
            </a:r>
            <a:r>
              <a:rPr lang="en-US" sz="2000" dirty="0"/>
              <a:t> </a:t>
            </a:r>
            <a:r>
              <a:rPr lang="en-US" sz="2000" dirty="0" err="1"/>
              <a:t>Hoon</a:t>
            </a:r>
            <a:r>
              <a:rPr lang="en-US" sz="2000" dirty="0"/>
              <a:t> Yap and Bashar </a:t>
            </a:r>
            <a:r>
              <a:rPr lang="en-US" sz="2000" dirty="0" err="1"/>
              <a:t>Rajoub</a:t>
            </a:r>
            <a:r>
              <a:rPr lang="en-US" sz="2000" dirty="0"/>
              <a:t>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Used </a:t>
            </a:r>
            <a:r>
              <a:rPr lang="en-US" sz="2000" dirty="0"/>
              <a:t>Facial Action Coding System (FACS</a:t>
            </a:r>
            <a:r>
              <a:rPr lang="en-US" sz="2000" dirty="0" smtClean="0"/>
              <a:t>) to detect Action Units (AU)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Combined with thermal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Accuracy rate of 70%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8" y="1993770"/>
            <a:ext cx="5400442" cy="3887288"/>
          </a:xfrm>
        </p:spPr>
      </p:pic>
      <p:sp>
        <p:nvSpPr>
          <p:cNvPr id="11" name="TextBox 10"/>
          <p:cNvSpPr txBox="1"/>
          <p:nvPr/>
        </p:nvSpPr>
        <p:spPr>
          <a:xfrm>
            <a:off x="5811625" y="5901200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brad.ac.uk</a:t>
            </a:r>
          </a:p>
        </p:txBody>
      </p:sp>
    </p:spTree>
    <p:extLst>
      <p:ext uri="{BB962C8B-B14F-4D97-AF65-F5344CB8AC3E}">
        <p14:creationId xmlns:p14="http://schemas.microsoft.com/office/powerpoint/2010/main" val="30690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323586" cy="672445"/>
          </a:xfrm>
        </p:spPr>
        <p:txBody>
          <a:bodyPr>
            <a:noAutofit/>
          </a:bodyPr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0818" y="1124932"/>
            <a:ext cx="859666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Two-class Support Vector Machine Algorithm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041" y="2286794"/>
            <a:ext cx="44885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well-researched class of supervised learning </a:t>
            </a:r>
            <a:r>
              <a:rPr lang="en-US" sz="2000" dirty="0" smtClean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Analyzes </a:t>
            </a:r>
            <a:r>
              <a:rPr lang="en-US" sz="2000" dirty="0"/>
              <a:t>input data and recognizes patterns in a multi-dimensional feature space called the </a:t>
            </a:r>
            <a:r>
              <a:rPr lang="en-US" sz="2000" dirty="0" smtClean="0"/>
              <a:t>hyperplane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Works well when there are more than 100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0920" y="5596029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 smtClean="0"/>
              <a:t>Wikipedia</a:t>
            </a:r>
            <a:endParaRPr lang="en-US" sz="1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80" y="2168959"/>
            <a:ext cx="4191000" cy="3629025"/>
          </a:xfrm>
        </p:spPr>
      </p:pic>
    </p:spTree>
    <p:extLst>
      <p:ext uri="{BB962C8B-B14F-4D97-AF65-F5344CB8AC3E}">
        <p14:creationId xmlns:p14="http://schemas.microsoft.com/office/powerpoint/2010/main" val="21762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02473" y="1124932"/>
            <a:ext cx="724903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Linear Regression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041" y="2286794"/>
            <a:ext cx="44885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smtClean="0"/>
              <a:t>statistical method to predict numeric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Made </a:t>
            </a:r>
            <a:r>
              <a:rPr lang="en-US" sz="2000" dirty="0"/>
              <a:t>with an assumption that </a:t>
            </a:r>
            <a:r>
              <a:rPr lang="en-US" sz="2000" dirty="0" smtClean="0"/>
              <a:t>there is </a:t>
            </a:r>
            <a:r>
              <a:rPr lang="en-US" sz="2000" dirty="0"/>
              <a:t>a linear relationship between X and </a:t>
            </a:r>
            <a:r>
              <a:rPr lang="en-US" sz="2000" dirty="0" smtClean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Tries to predict the value of y </a:t>
            </a:r>
            <a:r>
              <a:rPr lang="en-US" sz="2000" dirty="0"/>
              <a:t>based on the model </a:t>
            </a:r>
            <a:r>
              <a:rPr lang="en-US" sz="2000" dirty="0" smtClean="0"/>
              <a:t>coefficients (</a:t>
            </a:r>
            <a:r>
              <a:rPr lang="el-GR" sz="2000" dirty="0" smtClean="0"/>
              <a:t>β</a:t>
            </a:r>
            <a:r>
              <a:rPr lang="en-US" sz="2000" dirty="0" smtClean="0"/>
              <a:t>) and features (x)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2256" y="5723819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 smtClean="0"/>
              <a:t>Wikipedia</a:t>
            </a:r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02" y="2086308"/>
            <a:ext cx="2883794" cy="3637511"/>
          </a:xfrm>
        </p:spPr>
      </p:pic>
      <p:pic>
        <p:nvPicPr>
          <p:cNvPr id="9" name="Picture 8" descr="https://cdn-images-1.medium.com/max/2000/1*-N98-9lrYGcvUNuRjobFOQ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18" y="4214075"/>
            <a:ext cx="3498425" cy="7444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323586" cy="672445"/>
          </a:xfrm>
        </p:spPr>
        <p:txBody>
          <a:bodyPr>
            <a:noAutofit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3238" y="1124932"/>
            <a:ext cx="724903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solidFill>
                  <a:schemeClr val="tx2"/>
                </a:solidFill>
              </a:rPr>
              <a:t>Dlib</a:t>
            </a:r>
            <a:r>
              <a:rPr lang="en-US" sz="2800" dirty="0" smtClean="0">
                <a:solidFill>
                  <a:schemeClr val="tx2"/>
                </a:solidFill>
              </a:rPr>
              <a:t>, Python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041" y="2286794"/>
            <a:ext cx="44885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library that provides 68 facial landmarks in real-time and in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localize and represent most noticeable regions of the </a:t>
            </a:r>
            <a:r>
              <a:rPr lang="en-US" sz="2000" dirty="0" smtClean="0"/>
              <a:t>face such as eyes, nose, eyebrow, mouth and jawline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Possible to calculate the changes of the 68 facial landmarks according to the x-axis and y-axis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1625" y="5901200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pyimagesearch.com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52" y="1852944"/>
            <a:ext cx="5022435" cy="4048256"/>
          </a:xfrm>
        </p:spPr>
      </p:pic>
    </p:spTree>
    <p:extLst>
      <p:ext uri="{BB962C8B-B14F-4D97-AF65-F5344CB8AC3E}">
        <p14:creationId xmlns:p14="http://schemas.microsoft.com/office/powerpoint/2010/main" val="32474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467" y="1124932"/>
            <a:ext cx="724903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Azure Machine Learning Studio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041" y="2286794"/>
            <a:ext cx="44885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collaborative tool that can used to build, test, and deploy predictive analytics solutions on given </a:t>
            </a:r>
            <a:r>
              <a:rPr lang="en-US" sz="2000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Created </a:t>
            </a:r>
            <a:r>
              <a:rPr lang="en-US" sz="2000" dirty="0"/>
              <a:t>by Microsoft and it has perfectly implemented 25 machine learning </a:t>
            </a:r>
            <a:r>
              <a:rPr lang="en-US" sz="2000" dirty="0" smtClean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Can be used to create, train and evaluate models with given datasets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0738" y="5769403"/>
            <a:ext cx="57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msdn.microsoft.com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20" y="2393306"/>
            <a:ext cx="5840292" cy="3108357"/>
          </a:xfrm>
        </p:spPr>
      </p:pic>
    </p:spTree>
    <p:extLst>
      <p:ext uri="{BB962C8B-B14F-4D97-AF65-F5344CB8AC3E}">
        <p14:creationId xmlns:p14="http://schemas.microsoft.com/office/powerpoint/2010/main" val="35991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824" y="647307"/>
            <a:ext cx="4323586" cy="672445"/>
          </a:xfrm>
        </p:spPr>
        <p:txBody>
          <a:bodyPr>
            <a:noAutofit/>
          </a:bodyPr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40" y="1749466"/>
            <a:ext cx="44885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Detect face and facial landmarks of human volunteer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Ask a series of controlled questions and record the facial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Store data for Azure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Use Two-Class SVM and Linear Regression to train and detect lies</a:t>
            </a:r>
          </a:p>
        </p:txBody>
      </p:sp>
      <p:pic>
        <p:nvPicPr>
          <p:cNvPr id="1027" name="Picture 3" descr="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0" y="700026"/>
            <a:ext cx="6279430" cy="575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7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4851487" cy="672445"/>
          </a:xfrm>
        </p:spPr>
        <p:txBody>
          <a:bodyPr>
            <a:noAutofit/>
          </a:bodyPr>
          <a:lstStyle/>
          <a:p>
            <a:r>
              <a:rPr lang="en-US" dirty="0"/>
              <a:t>EXPERIMENTAL SETUP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0818" y="1124932"/>
            <a:ext cx="7249038" cy="868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</a:rPr>
              <a:t>Detecting the Face and Facial Landmarks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7" name="image1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11613" y="1993769"/>
            <a:ext cx="3175806" cy="3740150"/>
          </a:xfrm>
          <a:prstGeom prst="rect">
            <a:avLst/>
          </a:prstGeom>
          <a:ln/>
        </p:spPr>
      </p:pic>
      <p:pic>
        <p:nvPicPr>
          <p:cNvPr id="8" name="image19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138588" y="1993769"/>
            <a:ext cx="3296820" cy="37401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554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854</TotalTime>
  <Words>617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Using Machine Learning for Lie Detection: Classification of Human Visual Morphology</vt:lpstr>
      <vt:lpstr>LITERATURE REVIEW</vt:lpstr>
      <vt:lpstr>PowerPoint Presentation</vt:lpstr>
      <vt:lpstr>ALGORITHMS</vt:lpstr>
      <vt:lpstr>PowerPoint Presentation</vt:lpstr>
      <vt:lpstr>TOOLS</vt:lpstr>
      <vt:lpstr>PowerPoint Presentation</vt:lpstr>
      <vt:lpstr>PROPOSED MODEL</vt:lpstr>
      <vt:lpstr>EXPERIMENTAL SETUP </vt:lpstr>
      <vt:lpstr>PowerPoint Presentation</vt:lpstr>
      <vt:lpstr>PowerPoint Presentation</vt:lpstr>
      <vt:lpstr>PowerPoint Presentation</vt:lpstr>
      <vt:lpstr>PowerPoint Presentation</vt:lpstr>
      <vt:lpstr>RESULT AND ACCURACY</vt:lpstr>
      <vt:lpstr>CONCLUSION</vt:lpstr>
      <vt:lpstr>FUTURE PLANS</vt:lpstr>
      <vt:lpstr>Thank you for your attention!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for Lie Detection: Classification of Human Visual Morphology</dc:title>
  <dc:creator>Samin Azhan</dc:creator>
  <cp:lastModifiedBy>Samin Azhan</cp:lastModifiedBy>
  <cp:revision>87</cp:revision>
  <dcterms:created xsi:type="dcterms:W3CDTF">2018-04-04T07:17:51Z</dcterms:created>
  <dcterms:modified xsi:type="dcterms:W3CDTF">2018-04-04T21:32:44Z</dcterms:modified>
</cp:coreProperties>
</file>